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5" r:id="rId1"/>
  </p:sldMasterIdLst>
  <p:sldIdLst>
    <p:sldId id="267" r:id="rId2"/>
    <p:sldId id="256" r:id="rId3"/>
    <p:sldId id="268" r:id="rId4"/>
    <p:sldId id="266" r:id="rId5"/>
    <p:sldId id="269" r:id="rId6"/>
    <p:sldId id="262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Styl pośredni 4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Styl pośredni 4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Styl pośredni 4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Styl pośredni 4 — Ak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0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922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097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28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995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026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17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064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523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879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392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28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Zespół Szkół Integracyjnych</a:t>
            </a:r>
            <a:br>
              <a:rPr lang="pl-PL" dirty="0"/>
            </a:br>
            <a:r>
              <a:rPr lang="pl-PL" i="1" dirty="0"/>
              <a:t>im. Piastów Śląskich</a:t>
            </a: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sz="5900" dirty="0">
                <a:solidFill>
                  <a:prstClr val="black"/>
                </a:solidFill>
                <a:ea typeface="+mj-ea"/>
                <a:cs typeface="+mj-cs"/>
              </a:rPr>
              <a:t>w Legnicy</a:t>
            </a:r>
            <a:endParaRPr lang="pl-PL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982" y="3807070"/>
            <a:ext cx="2151452" cy="212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42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64298" y="802297"/>
            <a:ext cx="8617136" cy="2541431"/>
          </a:xfrm>
        </p:spPr>
        <p:txBody>
          <a:bodyPr>
            <a:normAutofit fontScale="90000"/>
          </a:bodyPr>
          <a:lstStyle/>
          <a:p>
            <a:r>
              <a:rPr lang="pl-PL"/>
              <a:t>Liceum Ogólnokształcące Integracyjne 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464298" y="3524559"/>
            <a:ext cx="9401287" cy="977621"/>
          </a:xfrm>
        </p:spPr>
        <p:txBody>
          <a:bodyPr>
            <a:normAutofit fontScale="85000" lnSpcReduction="20000"/>
          </a:bodyPr>
          <a:lstStyle/>
          <a:p>
            <a:r>
              <a:rPr lang="pl-PL" sz="5900" dirty="0">
                <a:solidFill>
                  <a:prstClr val="black"/>
                </a:solidFill>
                <a:ea typeface="+mj-ea"/>
                <a:cs typeface="+mj-cs"/>
              </a:rPr>
              <a:t>w Legnicy</a:t>
            </a:r>
            <a:endParaRPr lang="pl-PL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176" y="3756670"/>
            <a:ext cx="2122258" cy="2122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509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Misja zespołu szkół integracyjnych </a:t>
            </a:r>
            <a:br>
              <a:rPr lang="pl-PL" dirty="0"/>
            </a:br>
            <a:r>
              <a:rPr lang="pl-PL" dirty="0"/>
              <a:t>w Legnicy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Tworzenie optymalnych warunków dla rozwoju osobistego każdego ucznia w sferze intelektualnej, moralnej, etycznej i fizycznej.</a:t>
            </a:r>
          </a:p>
          <a:p>
            <a:r>
              <a:rPr lang="pl-PL" dirty="0"/>
              <a:t>Wychowywanie  i  kształcenie  poczucia  tożsamości  szkolnej, regionalnej, narodowej </a:t>
            </a:r>
            <a:br>
              <a:rPr lang="pl-PL" dirty="0"/>
            </a:br>
            <a:r>
              <a:rPr lang="pl-PL" dirty="0"/>
              <a:t>i europejskiej.</a:t>
            </a:r>
          </a:p>
          <a:p>
            <a:r>
              <a:rPr lang="pl-PL" dirty="0"/>
              <a:t>Kształcenie poczucia odpowiedzialności za siebie, środowisko przyrodnicze, szkołę, region </a:t>
            </a:r>
            <a:r>
              <a:rPr lang="pl-PL"/>
              <a:t>i Polskę.</a:t>
            </a:r>
            <a:endParaRPr lang="pl-PL" dirty="0"/>
          </a:p>
          <a:p>
            <a:r>
              <a:rPr lang="pl-PL" dirty="0"/>
              <a:t>Przygotowanie każdego ucznia do życia w przyszłości.</a:t>
            </a:r>
          </a:p>
        </p:txBody>
      </p:sp>
    </p:spTree>
    <p:extLst>
      <p:ext uri="{BB962C8B-B14F-4D97-AF65-F5344CB8AC3E}">
        <p14:creationId xmlns:p14="http://schemas.microsoft.com/office/powerpoint/2010/main" val="241837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Atuty lo integracyjnego w Legnicy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nauka w 20 osobowej klasie;</a:t>
            </a:r>
          </a:p>
          <a:p>
            <a:r>
              <a:rPr lang="pl-PL" dirty="0"/>
              <a:t>możliwość wszechstronnego rozwoju i realizacji własnych pasji;</a:t>
            </a:r>
          </a:p>
          <a:p>
            <a:r>
              <a:rPr lang="pl-PL" dirty="0"/>
              <a:t>wykształcona i twórcza kadra;</a:t>
            </a:r>
          </a:p>
          <a:p>
            <a:r>
              <a:rPr lang="pl-PL" dirty="0"/>
              <a:t>integracyjny charakter szkoły;</a:t>
            </a:r>
          </a:p>
          <a:p>
            <a:r>
              <a:rPr lang="pl-PL" dirty="0"/>
              <a:t>nowoczesna baza dydaktyczna;</a:t>
            </a:r>
          </a:p>
          <a:p>
            <a:r>
              <a:rPr lang="pl-PL" dirty="0"/>
              <a:t>najnowocześniejszy obiekt sportowy w mieście;</a:t>
            </a:r>
          </a:p>
          <a:p>
            <a:r>
              <a:rPr lang="pl-PL" dirty="0"/>
              <a:t>bezpieczna i przyjazna atmosfera.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2262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Mocne strony procesu kształcenia </a:t>
            </a:r>
            <a:br>
              <a:rPr lang="pl-PL" dirty="0"/>
            </a:br>
            <a:r>
              <a:rPr lang="pl-PL" dirty="0"/>
              <a:t>w loi Legnica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Indywidualizacja nauczania – dostosowanie celów, metod, form organizacyjnych oraz zadań do indywidualnych możliwości, zainteresowań i potrzeb poznawczych uczniów.</a:t>
            </a:r>
          </a:p>
          <a:p>
            <a:r>
              <a:rPr lang="pl-PL" dirty="0"/>
              <a:t>Podmiotowość uczniów – kształtowanie tożsamości uczniów, ich samoświadomości, zdolności do rozwoju i samorozwoju swojego potencjału oraz odpowiedzialności za siebie i innych ludzi.</a:t>
            </a:r>
          </a:p>
          <a:p>
            <a:r>
              <a:rPr lang="pl-PL" dirty="0"/>
              <a:t>Stosowanie oceniania kształtującego – promującego różnorodność indywidualnych osiągnięć oraz postępów ucznia w toku procesu nauczania-uczenia się.</a:t>
            </a:r>
          </a:p>
          <a:p>
            <a:r>
              <a:rPr lang="pl-PL" dirty="0"/>
              <a:t>Doradztwo zawodowe – ukierunkowane działania mające na celu dokonanie świadomego wyboru dalszej drogi kształcenia oraz zawodu przez uczniów liceum.</a:t>
            </a:r>
          </a:p>
        </p:txBody>
      </p:sp>
    </p:spTree>
    <p:extLst>
      <p:ext uri="{BB962C8B-B14F-4D97-AF65-F5344CB8AC3E}">
        <p14:creationId xmlns:p14="http://schemas.microsoft.com/office/powerpoint/2010/main" val="1167336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Specjaliści wspierający uczniów liceum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Uczniowie LOI Legnica objęci są pomocą następujących specjalistów:</a:t>
            </a:r>
          </a:p>
          <a:p>
            <a:r>
              <a:rPr lang="pl-PL" dirty="0"/>
              <a:t>pedagoga,</a:t>
            </a:r>
          </a:p>
          <a:p>
            <a:r>
              <a:rPr lang="pl-PL" dirty="0"/>
              <a:t>psychologa,</a:t>
            </a:r>
          </a:p>
          <a:p>
            <a:r>
              <a:rPr lang="pl-PL" dirty="0"/>
              <a:t>rehabilitantów,</a:t>
            </a:r>
          </a:p>
          <a:p>
            <a:r>
              <a:rPr lang="pl-PL" dirty="0"/>
              <a:t>logopedy,</a:t>
            </a:r>
          </a:p>
          <a:p>
            <a:r>
              <a:rPr lang="pl-PL" dirty="0"/>
              <a:t>surdopedagoga i </a:t>
            </a:r>
            <a:r>
              <a:rPr lang="pl-PL" dirty="0" err="1"/>
              <a:t>tyflopedagoga</a:t>
            </a:r>
            <a:r>
              <a:rPr lang="pl-PL" dirty="0"/>
              <a:t>,</a:t>
            </a:r>
          </a:p>
          <a:p>
            <a:r>
              <a:rPr lang="pl-PL" dirty="0"/>
              <a:t>nauczycieli wspierających.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3189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Nauczyciel wspierający w liceum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wspomaganie uczniów w procesie dydaktycznym poprzez niesienie pomocy uczniom niepełnosprawnym, polegającej na odpowiednim ukierunkowaniu  wiedzy  ucznia,  pomocy  </a:t>
            </a:r>
            <a:br>
              <a:rPr lang="pl-PL" dirty="0"/>
            </a:br>
            <a:r>
              <a:rPr lang="pl-PL" dirty="0"/>
              <a:t>w  skupieniu  uwagi i koncentracji, indywidualizacji wymagań i umiejętności oraz pomaganie </a:t>
            </a:r>
            <a:br>
              <a:rPr lang="pl-PL" dirty="0"/>
            </a:br>
            <a:r>
              <a:rPr lang="pl-PL" dirty="0"/>
              <a:t>w wykonywaniu czynności manualnych,</a:t>
            </a:r>
          </a:p>
          <a:p>
            <a:r>
              <a:rPr lang="pl-PL" dirty="0"/>
              <a:t>organizowanie dodatkowych zajęć i pomocy dla uczniów o specjalnych potrzebach edukacyjnych,</a:t>
            </a:r>
          </a:p>
          <a:p>
            <a:r>
              <a:rPr lang="pl-PL" dirty="0"/>
              <a:t>przygotowywanie pomocy dydaktycznych ułatwiających uczniom opanowanie podstawy programowej,</a:t>
            </a:r>
          </a:p>
          <a:p>
            <a:r>
              <a:rPr lang="pl-PL" dirty="0"/>
              <a:t>wykazywanie  aktywnej  czujności  i  umiejętności  właściwego postępowania w sytuacjach, </a:t>
            </a:r>
            <a:br>
              <a:rPr lang="pl-PL" dirty="0"/>
            </a:br>
            <a:r>
              <a:rPr lang="pl-PL" dirty="0"/>
              <a:t>w których konieczna jest szybka interwencja i pomoc.</a:t>
            </a:r>
          </a:p>
        </p:txBody>
      </p:sp>
    </p:spTree>
    <p:extLst>
      <p:ext uri="{BB962C8B-B14F-4D97-AF65-F5344CB8AC3E}">
        <p14:creationId xmlns:p14="http://schemas.microsoft.com/office/powerpoint/2010/main" val="3917783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57301" y="804519"/>
            <a:ext cx="10058400" cy="1049235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Arabic Typesetting" pitchFamily="66" charset="-78"/>
              </a:rPr>
              <a:t>Nauka w </a:t>
            </a:r>
            <a:r>
              <a:rPr lang="pl-PL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Lucida Handwriting" pitchFamily="66" charset="0"/>
              </a:rPr>
              <a:t>LOI </a:t>
            </a:r>
            <a:r>
              <a:rPr lang="pl-PL" i="1" dirty="0">
                <a:ln w="0"/>
                <a:solidFill>
                  <a:srgbClr val="0536B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Lucida Handwriting" pitchFamily="66" charset="0"/>
              </a:rPr>
              <a:t>Legnica </a:t>
            </a:r>
            <a:r>
              <a:rPr lang="pl-PL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Arabic Typesetting" pitchFamily="66" charset="-78"/>
              </a:rPr>
              <a:t> gwarancją sukcesu!!!</a:t>
            </a:r>
            <a:br>
              <a:rPr lang="pl-PL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Arabic Typesetting" pitchFamily="66" charset="-78"/>
              </a:rPr>
            </a:br>
            <a:endParaRPr lang="pl-PL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343" y="2016125"/>
            <a:ext cx="3449638" cy="344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203610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331</Words>
  <Application>Microsoft Office PowerPoint</Application>
  <PresentationFormat>Panoramiczny</PresentationFormat>
  <Paragraphs>36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Arial</vt:lpstr>
      <vt:lpstr>Gill Sans MT</vt:lpstr>
      <vt:lpstr>Lucida Handwriting</vt:lpstr>
      <vt:lpstr>Segoe Print</vt:lpstr>
      <vt:lpstr>Galeria</vt:lpstr>
      <vt:lpstr>Zespół Szkół Integracyjnych im. Piastów Śląskich</vt:lpstr>
      <vt:lpstr>Liceum Ogólnokształcące Integracyjne </vt:lpstr>
      <vt:lpstr>Misja zespołu szkół integracyjnych  w Legnicy</vt:lpstr>
      <vt:lpstr>Atuty lo integracyjnego w Legnicy</vt:lpstr>
      <vt:lpstr>Mocne strony procesu kształcenia  w loi Legnica</vt:lpstr>
      <vt:lpstr>Specjaliści wspierający uczniów liceum</vt:lpstr>
      <vt:lpstr>Nauczyciel wspierający w liceum</vt:lpstr>
      <vt:lpstr>Nauka w LOI Legnica  gwarancją sukcesu!!!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Liceum Ogólnokształcące Integracyjne </dc:title>
  <cp:lastModifiedBy>pulpit</cp:lastModifiedBy>
  <cp:revision>31</cp:revision>
  <dcterms:modified xsi:type="dcterms:W3CDTF">2022-01-20T08:14:22Z</dcterms:modified>
</cp:coreProperties>
</file>